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6FC38-1966-40F6-8350-E98A831939D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FD57F-CAD0-4832-8720-7145E007B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9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DD1F6E-75F8-487A-A651-AD83110E1839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Geneva" pitchFamily="4" charset="0"/>
                <a:cs typeface="Arial" panose="020B0604020202020204" pitchFamily="34" charset="0"/>
              </a:rPr>
              <a:t>Figure: 04-08</a:t>
            </a:r>
          </a:p>
          <a:p>
            <a:pPr eaLnBrk="1" hangingPunct="1"/>
            <a:endParaRPr lang="en-US" altLang="en-US" smtClean="0">
              <a:solidFill>
                <a:srgbClr val="000000"/>
              </a:solidFill>
              <a:latin typeface="Geneva" pitchFamily="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Geneva" pitchFamily="4" charset="0"/>
                <a:cs typeface="Arial" panose="020B0604020202020204" pitchFamily="34" charset="0"/>
              </a:rPr>
              <a:t>Title:</a:t>
            </a: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Geneva" pitchFamily="4" charset="0"/>
                <a:cs typeface="Arial" panose="020B0604020202020204" pitchFamily="34" charset="0"/>
              </a:rPr>
              <a:t>Law of Definite Composition </a:t>
            </a:r>
          </a:p>
          <a:p>
            <a:pPr eaLnBrk="1" hangingPunct="1"/>
            <a:endParaRPr lang="en-US" altLang="en-US" smtClean="0">
              <a:solidFill>
                <a:srgbClr val="000000"/>
              </a:solidFill>
              <a:latin typeface="Geneva" pitchFamily="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Geneva" pitchFamily="4" charset="0"/>
                <a:cs typeface="Arial" panose="020B0604020202020204" pitchFamily="34" charset="0"/>
              </a:rPr>
              <a:t>Caption:</a:t>
            </a: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Geneva" pitchFamily="4" charset="0"/>
                <a:cs typeface="Arial" panose="020B0604020202020204" pitchFamily="34" charset="0"/>
              </a:rPr>
              <a:t>A drop of water, a glass of water, and a lake of water all contain hydrogen and oxygen in the same percent by mass, that is, 11.2% hydrogen and 88.8% oxygen.  </a:t>
            </a:r>
          </a:p>
          <a:p>
            <a:pPr eaLnBrk="1" hangingPunct="1"/>
            <a:endParaRPr lang="en-US" altLang="en-US" smtClean="0">
              <a:solidFill>
                <a:srgbClr val="000000"/>
              </a:solidFill>
              <a:latin typeface="Geneva" pitchFamily="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Geneva" pitchFamily="4" charset="0"/>
                <a:cs typeface="Arial" panose="020B0604020202020204" pitchFamily="34" charset="0"/>
              </a:rPr>
              <a:t>Notes:</a:t>
            </a: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Geneva" pitchFamily="4" charset="0"/>
                <a:cs typeface="Arial" panose="020B0604020202020204" pitchFamily="34" charset="0"/>
              </a:rPr>
              <a:t>The Law of Definite Composition states that no matter its source, a compound contains the same elements in the same percents by mass.</a:t>
            </a:r>
          </a:p>
        </p:txBody>
      </p:sp>
    </p:spTree>
    <p:extLst>
      <p:ext uri="{BB962C8B-B14F-4D97-AF65-F5344CB8AC3E}">
        <p14:creationId xmlns:p14="http://schemas.microsoft.com/office/powerpoint/2010/main" val="2251238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3AD2-3354-4397-867E-3B42F73405F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DDE3-2DCC-4C85-8711-03BEC364C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6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3AD2-3354-4397-867E-3B42F73405F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DDE3-2DCC-4C85-8711-03BEC364C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8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3AD2-3354-4397-867E-3B42F73405F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DDE3-2DCC-4C85-8711-03BEC364C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73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18A2F-E1B8-428B-A28D-0FF780F4D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147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3AD2-3354-4397-867E-3B42F73405F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DDE3-2DCC-4C85-8711-03BEC364C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3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3AD2-3354-4397-867E-3B42F73405F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DDE3-2DCC-4C85-8711-03BEC364C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0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3AD2-3354-4397-867E-3B42F73405F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DDE3-2DCC-4C85-8711-03BEC364C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5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3AD2-3354-4397-867E-3B42F73405F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DDE3-2DCC-4C85-8711-03BEC364C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8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3AD2-3354-4397-867E-3B42F73405F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DDE3-2DCC-4C85-8711-03BEC364C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3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3AD2-3354-4397-867E-3B42F73405F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DDE3-2DCC-4C85-8711-03BEC364C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27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3AD2-3354-4397-867E-3B42F73405F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DDE3-2DCC-4C85-8711-03BEC364C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8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3AD2-3354-4397-867E-3B42F73405F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2DDE3-2DCC-4C85-8711-03BEC364C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5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23AD2-3354-4397-867E-3B42F73405F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2DDE3-2DCC-4C85-8711-03BEC364C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7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438"/>
            <a:ext cx="8229600" cy="8429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</a:rPr>
              <a:t>Gas Density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214439"/>
            <a:ext cx="8775700" cy="3203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The density of gases is much less than that of liquids.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We can calculate the density of any gas at STP easily.</a:t>
            </a:r>
            <a:endParaRPr lang="en-US" altLang="en-US" sz="100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The formula for </a:t>
            </a:r>
            <a:r>
              <a:rPr lang="en-US" altLang="en-US" b="1" i="1" u="sng" smtClean="0"/>
              <a:t>gas density</a:t>
            </a:r>
            <a:r>
              <a:rPr lang="en-US" altLang="en-US" smtClean="0"/>
              <a:t> at STP is:</a:t>
            </a: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3363913" y="4418014"/>
            <a:ext cx="5791200" cy="987425"/>
            <a:chOff x="1076" y="2771"/>
            <a:chExt cx="3647" cy="622"/>
          </a:xfrm>
        </p:grpSpPr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3296" y="2928"/>
              <a:ext cx="1427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600" dirty="0">
                  <a:latin typeface="+mn-lt"/>
                </a:rPr>
                <a:t>= density, g/L</a:t>
              </a:r>
            </a:p>
          </p:txBody>
        </p:sp>
        <p:grpSp>
          <p:nvGrpSpPr>
            <p:cNvPr id="17414" name="Group 6"/>
            <p:cNvGrpSpPr>
              <a:grpSpLocks/>
            </p:cNvGrpSpPr>
            <p:nvPr/>
          </p:nvGrpSpPr>
          <p:grpSpPr bwMode="auto">
            <a:xfrm>
              <a:off x="1076" y="2771"/>
              <a:ext cx="2121" cy="622"/>
              <a:chOff x="1076" y="2771"/>
              <a:chExt cx="2121" cy="622"/>
            </a:xfrm>
          </p:grpSpPr>
          <p:sp>
            <p:nvSpPr>
              <p:cNvPr id="17415" name="Text Box 7"/>
              <p:cNvSpPr txBox="1">
                <a:spLocks noChangeArrowheads="1"/>
              </p:cNvSpPr>
              <p:nvPr/>
            </p:nvSpPr>
            <p:spPr bwMode="auto">
              <a:xfrm>
                <a:off x="1076" y="2771"/>
                <a:ext cx="2003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2800" dirty="0">
                    <a:latin typeface="+mn-lt"/>
                  </a:rPr>
                  <a:t>molar mass in grams</a:t>
                </a:r>
                <a:endParaRPr lang="en-US" altLang="en-US" sz="2800" baseline="-25000" dirty="0">
                  <a:latin typeface="+mn-lt"/>
                </a:endParaRPr>
              </a:p>
            </p:txBody>
          </p:sp>
          <p:sp>
            <p:nvSpPr>
              <p:cNvPr id="17416" name="Text Box 8"/>
              <p:cNvSpPr txBox="1">
                <a:spLocks noChangeArrowheads="1"/>
              </p:cNvSpPr>
              <p:nvPr/>
            </p:nvSpPr>
            <p:spPr bwMode="auto">
              <a:xfrm>
                <a:off x="1083" y="3063"/>
                <a:ext cx="2114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2800" dirty="0">
                    <a:latin typeface="+mn-lt"/>
                  </a:rPr>
                  <a:t>molar volume in liters</a:t>
                </a:r>
                <a:endParaRPr lang="en-US" altLang="en-US" sz="2800" baseline="-25000" dirty="0">
                  <a:latin typeface="+mn-lt"/>
                </a:endParaRPr>
              </a:p>
            </p:txBody>
          </p:sp>
          <p:sp>
            <p:nvSpPr>
              <p:cNvPr id="17417" name="Line 9"/>
              <p:cNvSpPr>
                <a:spLocks noChangeShapeType="1"/>
              </p:cNvSpPr>
              <p:nvPr/>
            </p:nvSpPr>
            <p:spPr bwMode="auto">
              <a:xfrm flipV="1">
                <a:off x="1129" y="3101"/>
                <a:ext cx="2056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2044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fg04_09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67"/>
          <a:stretch>
            <a:fillRect/>
          </a:stretch>
        </p:blipFill>
        <p:spPr>
          <a:xfrm>
            <a:off x="6199188" y="1905000"/>
            <a:ext cx="4152900" cy="4383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198438"/>
            <a:ext cx="82296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Chemical Formulas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243013"/>
            <a:ext cx="8978900" cy="109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A particle composed of two or more nonmetal atoms is a </a:t>
            </a:r>
            <a:r>
              <a:rPr lang="en-US" altLang="en-US" b="1" i="1" u="sng" smtClean="0"/>
              <a:t>molecule</a:t>
            </a:r>
            <a:r>
              <a:rPr lang="en-US" altLang="en-US" smtClean="0"/>
              <a:t>.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1689100" y="2443163"/>
            <a:ext cx="4711700" cy="28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en-US" dirty="0">
                <a:latin typeface="+mn-lt"/>
              </a:rPr>
              <a:t>A </a:t>
            </a:r>
            <a:r>
              <a:rPr lang="en-US" altLang="en-US" b="1" i="1" u="sng" dirty="0">
                <a:latin typeface="+mn-lt"/>
              </a:rPr>
              <a:t>chemical formula </a:t>
            </a:r>
            <a:r>
              <a:rPr lang="en-US" altLang="en-US" dirty="0">
                <a:latin typeface="+mn-lt"/>
              </a:rPr>
              <a:t>expresses the number and types of atoms in a molecule.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en-US" dirty="0">
                <a:latin typeface="+mn-lt"/>
              </a:rPr>
              <a:t>The chemical formula of sulfuric acid is H</a:t>
            </a:r>
            <a:r>
              <a:rPr lang="en-US" altLang="en-US" baseline="-25000" dirty="0">
                <a:latin typeface="+mn-lt"/>
              </a:rPr>
              <a:t>2</a:t>
            </a:r>
            <a:r>
              <a:rPr lang="en-US" altLang="en-US" dirty="0">
                <a:latin typeface="+mn-lt"/>
              </a:rPr>
              <a:t>SO</a:t>
            </a:r>
            <a:r>
              <a:rPr lang="en-US" altLang="en-US" baseline="-25000" dirty="0">
                <a:latin typeface="+mn-lt"/>
              </a:rPr>
              <a:t>4</a:t>
            </a:r>
            <a:r>
              <a:rPr lang="en-US" altLang="en-US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175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build="allAtOnce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438"/>
            <a:ext cx="82296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Writing Chemical Formulas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471613"/>
            <a:ext cx="8775700" cy="4959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 smtClean="0"/>
              <a:t>The number of each type of atom in a molecule is indicated with a subscript in a chemical formula.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 smtClean="0"/>
              <a:t>If there is only one atom of a certain type, no ‘1’ us used.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 smtClean="0"/>
              <a:t>A molecule of the vitamin niacin has 6 carbon atoms, 6 hydrogen atoms, 2 nitrogen atoms, and   1 oxygen atom.  What is the chemical formula?              </a:t>
            </a:r>
            <a:r>
              <a:rPr lang="en-US" altLang="en-US" sz="3600" dirty="0"/>
              <a:t>C</a:t>
            </a:r>
            <a:r>
              <a:rPr lang="en-US" altLang="en-US" sz="3600" baseline="-25000" dirty="0"/>
              <a:t>6</a:t>
            </a:r>
            <a:r>
              <a:rPr lang="en-US" altLang="en-US" sz="3600" dirty="0"/>
              <a:t>H</a:t>
            </a:r>
            <a:r>
              <a:rPr lang="en-US" altLang="en-US" sz="3600" baseline="-25000" dirty="0"/>
              <a:t>6</a:t>
            </a:r>
            <a:r>
              <a:rPr lang="en-US" altLang="en-US" sz="3600" dirty="0"/>
              <a:t>N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26129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438"/>
            <a:ext cx="82296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Interpreting Chemical Formulas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471613"/>
            <a:ext cx="8775700" cy="4654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Some chemical formulas use parenthesis to clarify atomic composition.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Antifreeze (ethylene glycol) has the chemical formula C</a:t>
            </a:r>
            <a:r>
              <a:rPr lang="en-US" altLang="en-US" baseline="-25000" smtClean="0"/>
              <a:t>2</a:t>
            </a:r>
            <a:r>
              <a:rPr lang="en-US" altLang="en-US" smtClean="0"/>
              <a:t>H</a:t>
            </a:r>
            <a:r>
              <a:rPr lang="en-US" altLang="en-US" baseline="-25000" smtClean="0"/>
              <a:t>4</a:t>
            </a:r>
            <a:r>
              <a:rPr lang="en-US" altLang="en-US" smtClean="0"/>
              <a:t>(OH)</a:t>
            </a:r>
            <a:r>
              <a:rPr lang="en-US" altLang="en-US" baseline="-25000" smtClean="0"/>
              <a:t>2</a:t>
            </a:r>
            <a:r>
              <a:rPr lang="en-US" altLang="en-US" smtClean="0"/>
              <a:t>.  There are 2 carbon atoms, 4 hydrogen atoms, and 2 OH units, giving a total of 6 hydrogen atoms and 2 oxygen atoms.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Total of 10 atoms.</a:t>
            </a:r>
          </a:p>
        </p:txBody>
      </p:sp>
    </p:spTree>
    <p:extLst>
      <p:ext uri="{BB962C8B-B14F-4D97-AF65-F5344CB8AC3E}">
        <p14:creationId xmlns:p14="http://schemas.microsoft.com/office/powerpoint/2010/main" val="96302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438"/>
            <a:ext cx="82296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Percent Composition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214439"/>
            <a:ext cx="8775700" cy="4911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The </a:t>
            </a:r>
            <a:r>
              <a:rPr lang="en-US" altLang="en-US" b="1" i="1" u="sng" smtClean="0"/>
              <a:t>percent composition</a:t>
            </a:r>
            <a:r>
              <a:rPr lang="en-US" altLang="en-US" b="1" smtClean="0"/>
              <a:t> </a:t>
            </a:r>
            <a:r>
              <a:rPr lang="en-US" altLang="en-US" smtClean="0"/>
              <a:t>of a compound lists the mass percent of each element.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For example, the percent composition of water, H</a:t>
            </a:r>
            <a:r>
              <a:rPr lang="en-US" altLang="en-US" baseline="-25000" smtClean="0"/>
              <a:t>2</a:t>
            </a:r>
            <a:r>
              <a:rPr lang="en-US" altLang="en-US" smtClean="0"/>
              <a:t>O is:</a:t>
            </a:r>
          </a:p>
          <a:p>
            <a:pPr marL="457200" lvl="1" indent="0">
              <a:spcBef>
                <a:spcPct val="50000"/>
              </a:spcBef>
              <a:buNone/>
            </a:pPr>
            <a:r>
              <a:rPr lang="en-US" altLang="en-US" smtClean="0"/>
              <a:t>11% hydrogen and 89% oxygen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All water contains 11% hydrogen and 89% oxygen by mass.</a:t>
            </a:r>
          </a:p>
        </p:txBody>
      </p:sp>
    </p:spTree>
    <p:extLst>
      <p:ext uri="{BB962C8B-B14F-4D97-AF65-F5344CB8AC3E}">
        <p14:creationId xmlns:p14="http://schemas.microsoft.com/office/powerpoint/2010/main" val="414431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98438"/>
            <a:ext cx="89789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Calculating Percent Composition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214439"/>
            <a:ext cx="9144000" cy="4911725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altLang="en-US" dirty="0" smtClean="0"/>
              <a:t>There are a few steps to calculating the percent composition of a compound.  Lets practice using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O.</a:t>
            </a:r>
          </a:p>
          <a:p>
            <a:pPr marL="457200" lvl="1" indent="0">
              <a:lnSpc>
                <a:spcPct val="95000"/>
              </a:lnSpc>
              <a:spcBef>
                <a:spcPct val="40000"/>
              </a:spcBef>
              <a:buNone/>
            </a:pPr>
            <a:r>
              <a:rPr lang="en-US" altLang="en-US" sz="3200" dirty="0"/>
              <a:t>Assume you have 1 mole of the compound.</a:t>
            </a:r>
          </a:p>
          <a:p>
            <a:pPr marL="457200" lvl="1" indent="0">
              <a:lnSpc>
                <a:spcPct val="95000"/>
              </a:lnSpc>
              <a:spcBef>
                <a:spcPct val="40000"/>
              </a:spcBef>
              <a:buNone/>
            </a:pPr>
            <a:r>
              <a:rPr lang="en-US" altLang="en-US" sz="3200" dirty="0"/>
              <a:t>One mole of H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O contains 2 </a:t>
            </a:r>
            <a:r>
              <a:rPr lang="en-US" altLang="en-US" sz="3200" dirty="0" err="1"/>
              <a:t>mol</a:t>
            </a:r>
            <a:r>
              <a:rPr lang="en-US" altLang="en-US" sz="3200" dirty="0"/>
              <a:t> of hydrogen and 1 </a:t>
            </a:r>
            <a:r>
              <a:rPr lang="en-US" altLang="en-US" sz="3200" dirty="0" err="1"/>
              <a:t>mol</a:t>
            </a:r>
            <a:r>
              <a:rPr lang="en-US" altLang="en-US" sz="3200" dirty="0"/>
              <a:t> of oxygen.</a:t>
            </a:r>
          </a:p>
          <a:p>
            <a:pPr marL="457200" lvl="1" indent="0">
              <a:lnSpc>
                <a:spcPct val="95000"/>
              </a:lnSpc>
              <a:spcBef>
                <a:spcPct val="40000"/>
              </a:spcBef>
              <a:buNone/>
            </a:pPr>
            <a:r>
              <a:rPr lang="en-US" altLang="en-US" sz="3200" dirty="0"/>
              <a:t>2(1.01 g H) + 1(16.00 g O) = molar mass H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O</a:t>
            </a:r>
          </a:p>
          <a:p>
            <a:pPr marL="457200" lvl="1" indent="0">
              <a:lnSpc>
                <a:spcPct val="95000"/>
              </a:lnSpc>
              <a:spcBef>
                <a:spcPct val="40000"/>
              </a:spcBef>
              <a:buNone/>
            </a:pPr>
            <a:r>
              <a:rPr lang="en-US" altLang="en-US" sz="3200" dirty="0"/>
              <a:t>2.02 g H + 16.00 g O = 18.02 g H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37773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8438"/>
            <a:ext cx="91440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Calculating Percent Composition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214438"/>
            <a:ext cx="8775700" cy="1585912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altLang="en-US" smtClean="0"/>
              <a:t>Next, find the percent composition of water by comparing the masses of hydrogen and oxygen in water to the molar mass of water: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3225801" y="2998789"/>
            <a:ext cx="5548313" cy="1063625"/>
            <a:chOff x="1043" y="1856"/>
            <a:chExt cx="3495" cy="670"/>
          </a:xfrm>
        </p:grpSpPr>
        <p:grpSp>
          <p:nvGrpSpPr>
            <p:cNvPr id="32779" name="Group 5"/>
            <p:cNvGrpSpPr>
              <a:grpSpLocks/>
            </p:cNvGrpSpPr>
            <p:nvPr/>
          </p:nvGrpSpPr>
          <p:grpSpPr bwMode="auto">
            <a:xfrm>
              <a:off x="1043" y="1856"/>
              <a:ext cx="1367" cy="670"/>
              <a:chOff x="1043" y="1856"/>
              <a:chExt cx="1367" cy="670"/>
            </a:xfrm>
          </p:grpSpPr>
          <p:sp>
            <p:nvSpPr>
              <p:cNvPr id="32781" name="Text Box 6"/>
              <p:cNvSpPr txBox="1">
                <a:spLocks noChangeArrowheads="1"/>
              </p:cNvSpPr>
              <p:nvPr/>
            </p:nvSpPr>
            <p:spPr bwMode="auto">
              <a:xfrm>
                <a:off x="1241" y="1856"/>
                <a:ext cx="977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dirty="0">
                    <a:latin typeface="+mn-lt"/>
                  </a:rPr>
                  <a:t>2.02 g H</a:t>
                </a:r>
                <a:endParaRPr lang="en-US" altLang="en-US" baseline="-25000" dirty="0">
                  <a:latin typeface="+mn-lt"/>
                </a:endParaRPr>
              </a:p>
            </p:txBody>
          </p:sp>
          <p:sp>
            <p:nvSpPr>
              <p:cNvPr id="32782" name="Text Box 7"/>
              <p:cNvSpPr txBox="1">
                <a:spLocks noChangeArrowheads="1"/>
              </p:cNvSpPr>
              <p:nvPr/>
            </p:nvSpPr>
            <p:spPr bwMode="auto">
              <a:xfrm>
                <a:off x="1043" y="2158"/>
                <a:ext cx="1367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dirty="0">
                    <a:latin typeface="+mn-lt"/>
                  </a:rPr>
                  <a:t>18.02 g H</a:t>
                </a:r>
                <a:r>
                  <a:rPr lang="en-US" altLang="en-US" baseline="-25000" dirty="0">
                    <a:latin typeface="+mn-lt"/>
                  </a:rPr>
                  <a:t>2</a:t>
                </a:r>
                <a:r>
                  <a:rPr lang="en-US" altLang="en-US" dirty="0">
                    <a:latin typeface="+mn-lt"/>
                  </a:rPr>
                  <a:t>O</a:t>
                </a:r>
                <a:endParaRPr lang="en-US" altLang="en-US" baseline="-25000" dirty="0">
                  <a:latin typeface="+mn-lt"/>
                </a:endParaRPr>
              </a:p>
            </p:txBody>
          </p:sp>
          <p:sp>
            <p:nvSpPr>
              <p:cNvPr id="32783" name="Line 8"/>
              <p:cNvSpPr>
                <a:spLocks noChangeShapeType="1"/>
              </p:cNvSpPr>
              <p:nvPr/>
            </p:nvSpPr>
            <p:spPr bwMode="auto">
              <a:xfrm flipV="1">
                <a:off x="1125" y="2204"/>
                <a:ext cx="1239" cy="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80" name="Text Box 9"/>
            <p:cNvSpPr txBox="1">
              <a:spLocks noChangeArrowheads="1"/>
            </p:cNvSpPr>
            <p:nvPr/>
          </p:nvSpPr>
          <p:spPr bwMode="auto">
            <a:xfrm>
              <a:off x="2464" y="2007"/>
              <a:ext cx="207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dirty="0">
                  <a:latin typeface="+mn-lt"/>
                </a:rPr>
                <a:t>× 100%  = 11.2% H</a:t>
              </a:r>
            </a:p>
          </p:txBody>
        </p:sp>
      </p:grpSp>
      <p:grpSp>
        <p:nvGrpSpPr>
          <p:cNvPr id="31754" name="Group 10"/>
          <p:cNvGrpSpPr>
            <a:grpSpLocks/>
          </p:cNvGrpSpPr>
          <p:nvPr/>
        </p:nvGrpSpPr>
        <p:grpSpPr bwMode="auto">
          <a:xfrm>
            <a:off x="3124201" y="4357689"/>
            <a:ext cx="5783263" cy="1063625"/>
            <a:chOff x="1073" y="2712"/>
            <a:chExt cx="3643" cy="670"/>
          </a:xfrm>
        </p:grpSpPr>
        <p:grpSp>
          <p:nvGrpSpPr>
            <p:cNvPr id="32774" name="Group 11"/>
            <p:cNvGrpSpPr>
              <a:grpSpLocks/>
            </p:cNvGrpSpPr>
            <p:nvPr/>
          </p:nvGrpSpPr>
          <p:grpSpPr bwMode="auto">
            <a:xfrm>
              <a:off x="1073" y="2712"/>
              <a:ext cx="1367" cy="670"/>
              <a:chOff x="1073" y="2712"/>
              <a:chExt cx="1367" cy="670"/>
            </a:xfrm>
          </p:grpSpPr>
          <p:sp>
            <p:nvSpPr>
              <p:cNvPr id="32776" name="Text Box 12"/>
              <p:cNvSpPr txBox="1">
                <a:spLocks noChangeArrowheads="1"/>
              </p:cNvSpPr>
              <p:nvPr/>
            </p:nvSpPr>
            <p:spPr bwMode="auto">
              <a:xfrm>
                <a:off x="1208" y="2712"/>
                <a:ext cx="1118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dirty="0">
                    <a:latin typeface="+mn-lt"/>
                  </a:rPr>
                  <a:t>16.00 g O</a:t>
                </a:r>
                <a:endParaRPr lang="en-US" altLang="en-US" baseline="-25000" dirty="0">
                  <a:latin typeface="+mn-lt"/>
                </a:endParaRPr>
              </a:p>
            </p:txBody>
          </p:sp>
          <p:sp>
            <p:nvSpPr>
              <p:cNvPr id="32777" name="Text Box 13"/>
              <p:cNvSpPr txBox="1">
                <a:spLocks noChangeArrowheads="1"/>
              </p:cNvSpPr>
              <p:nvPr/>
            </p:nvSpPr>
            <p:spPr bwMode="auto">
              <a:xfrm>
                <a:off x="1073" y="3014"/>
                <a:ext cx="1367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dirty="0">
                    <a:latin typeface="+mn-lt"/>
                  </a:rPr>
                  <a:t>18.02 g H</a:t>
                </a:r>
                <a:r>
                  <a:rPr lang="en-US" altLang="en-US" baseline="-25000" dirty="0">
                    <a:latin typeface="+mn-lt"/>
                  </a:rPr>
                  <a:t>2</a:t>
                </a:r>
                <a:r>
                  <a:rPr lang="en-US" altLang="en-US" dirty="0">
                    <a:latin typeface="+mn-lt"/>
                  </a:rPr>
                  <a:t>O</a:t>
                </a:r>
                <a:endParaRPr lang="en-US" altLang="en-US" baseline="-25000" dirty="0">
                  <a:latin typeface="+mn-lt"/>
                </a:endParaRPr>
              </a:p>
            </p:txBody>
          </p:sp>
          <p:sp>
            <p:nvSpPr>
              <p:cNvPr id="32778" name="Line 14"/>
              <p:cNvSpPr>
                <a:spLocks noChangeShapeType="1"/>
              </p:cNvSpPr>
              <p:nvPr/>
            </p:nvSpPr>
            <p:spPr bwMode="auto">
              <a:xfrm flipV="1">
                <a:off x="1155" y="3060"/>
                <a:ext cx="1239" cy="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75" name="Text Box 15"/>
            <p:cNvSpPr txBox="1">
              <a:spLocks noChangeArrowheads="1"/>
            </p:cNvSpPr>
            <p:nvPr/>
          </p:nvSpPr>
          <p:spPr bwMode="auto">
            <a:xfrm>
              <a:off x="2494" y="2863"/>
              <a:ext cx="222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dirty="0">
                  <a:latin typeface="Times New Roman" panose="02020603050405020304" pitchFamily="18" charset="0"/>
                </a:rPr>
                <a:t>× </a:t>
              </a:r>
              <a:r>
                <a:rPr lang="en-US" altLang="en-US" dirty="0">
                  <a:latin typeface="+mn-lt"/>
                </a:rPr>
                <a:t>100%  = 88.79% 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89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438"/>
            <a:ext cx="82296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Percent Composition Problem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371601"/>
            <a:ext cx="9220200" cy="5084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TNT (trinitrotoluene) is a white crystalline substance that explodes at 240°C. Calculate the percent composition of TNT, C</a:t>
            </a:r>
            <a:r>
              <a:rPr lang="en-US" altLang="en-US" baseline="-25000" dirty="0" smtClean="0"/>
              <a:t>7</a:t>
            </a:r>
            <a:r>
              <a:rPr lang="en-US" altLang="en-US" dirty="0" smtClean="0"/>
              <a:t>H</a:t>
            </a:r>
            <a:r>
              <a:rPr lang="en-US" altLang="en-US" baseline="-25000" dirty="0" smtClean="0"/>
              <a:t>5</a:t>
            </a:r>
            <a:r>
              <a:rPr lang="en-US" altLang="en-US" dirty="0" smtClean="0"/>
              <a:t>(NO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)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/>
              <a:t>7(12.01 g C) + 5(1.01 g H) + 3 (14.01 g N + 32.00 g O)   = Total g C</a:t>
            </a:r>
            <a:r>
              <a:rPr lang="en-US" altLang="en-US" baseline="-25000" dirty="0"/>
              <a:t>7</a:t>
            </a:r>
            <a:r>
              <a:rPr lang="en-US" altLang="en-US" dirty="0"/>
              <a:t>H</a:t>
            </a:r>
            <a:r>
              <a:rPr lang="en-US" altLang="en-US" baseline="-25000" dirty="0"/>
              <a:t>5</a:t>
            </a:r>
            <a:r>
              <a:rPr lang="en-US" altLang="en-US" dirty="0"/>
              <a:t>(NO</a:t>
            </a:r>
            <a:r>
              <a:rPr lang="en-US" altLang="en-US" baseline="-25000" dirty="0"/>
              <a:t>2</a:t>
            </a:r>
            <a:r>
              <a:rPr lang="en-US" altLang="en-US" dirty="0"/>
              <a:t>)</a:t>
            </a:r>
            <a:r>
              <a:rPr lang="en-US" altLang="en-US" baseline="-25000" dirty="0"/>
              <a:t>3</a:t>
            </a:r>
            <a:endParaRPr lang="en-US" altLang="en-US" dirty="0"/>
          </a:p>
          <a:p>
            <a:pPr eaLnBrk="1" hangingPunct="1">
              <a:lnSpc>
                <a:spcPct val="120000"/>
              </a:lnSpc>
              <a:spcBef>
                <a:spcPct val="70000"/>
              </a:spcBef>
            </a:pPr>
            <a:r>
              <a:rPr lang="en-US" altLang="en-US" dirty="0"/>
              <a:t>84.07 g C + 5.05 g H + 42.03 g N + 96.00 g O = 227.15 g C</a:t>
            </a:r>
            <a:r>
              <a:rPr lang="en-US" altLang="en-US" baseline="-25000" dirty="0"/>
              <a:t>7</a:t>
            </a:r>
            <a:r>
              <a:rPr lang="en-US" altLang="en-US" dirty="0"/>
              <a:t>H</a:t>
            </a:r>
            <a:r>
              <a:rPr lang="en-US" altLang="en-US" baseline="-25000" dirty="0"/>
              <a:t>5</a:t>
            </a:r>
            <a:r>
              <a:rPr lang="en-US" altLang="en-US" dirty="0"/>
              <a:t>(NO</a:t>
            </a:r>
            <a:r>
              <a:rPr lang="en-US" altLang="en-US" baseline="-25000" dirty="0"/>
              <a:t>2</a:t>
            </a:r>
            <a:r>
              <a:rPr lang="en-US" altLang="en-US" dirty="0"/>
              <a:t>)</a:t>
            </a:r>
            <a:r>
              <a:rPr lang="en-US" altLang="en-US" baseline="-25000" dirty="0"/>
              <a:t>3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474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438"/>
            <a:ext cx="82296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Percent Composition of TNT</a:t>
            </a:r>
          </a:p>
        </p:txBody>
      </p:sp>
      <p:grpSp>
        <p:nvGrpSpPr>
          <p:cNvPr id="34819" name="Group 3"/>
          <p:cNvGrpSpPr>
            <a:grpSpLocks/>
          </p:cNvGrpSpPr>
          <p:nvPr/>
        </p:nvGrpSpPr>
        <p:grpSpPr bwMode="auto">
          <a:xfrm>
            <a:off x="2924176" y="1171576"/>
            <a:ext cx="5972175" cy="1063625"/>
            <a:chOff x="964" y="829"/>
            <a:chExt cx="3762" cy="670"/>
          </a:xfrm>
        </p:grpSpPr>
        <p:grpSp>
          <p:nvGrpSpPr>
            <p:cNvPr id="34838" name="Group 4"/>
            <p:cNvGrpSpPr>
              <a:grpSpLocks/>
            </p:cNvGrpSpPr>
            <p:nvPr/>
          </p:nvGrpSpPr>
          <p:grpSpPr bwMode="auto">
            <a:xfrm>
              <a:off x="964" y="829"/>
              <a:ext cx="1515" cy="670"/>
              <a:chOff x="964" y="829"/>
              <a:chExt cx="1515" cy="670"/>
            </a:xfrm>
          </p:grpSpPr>
          <p:sp>
            <p:nvSpPr>
              <p:cNvPr id="34840" name="Text Box 5"/>
              <p:cNvSpPr txBox="1">
                <a:spLocks noChangeArrowheads="1"/>
              </p:cNvSpPr>
              <p:nvPr/>
            </p:nvSpPr>
            <p:spPr bwMode="auto">
              <a:xfrm>
                <a:off x="1191" y="829"/>
                <a:ext cx="1085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>
                    <a:latin typeface="+mn-lt"/>
                  </a:rPr>
                  <a:t>84.07 g C</a:t>
                </a:r>
                <a:endParaRPr lang="en-US" altLang="en-US" baseline="-25000">
                  <a:latin typeface="+mn-lt"/>
                </a:endParaRPr>
              </a:p>
            </p:txBody>
          </p:sp>
          <p:sp>
            <p:nvSpPr>
              <p:cNvPr id="34841" name="Text Box 6"/>
              <p:cNvSpPr txBox="1">
                <a:spLocks noChangeArrowheads="1"/>
              </p:cNvSpPr>
              <p:nvPr/>
            </p:nvSpPr>
            <p:spPr bwMode="auto">
              <a:xfrm>
                <a:off x="964" y="1131"/>
                <a:ext cx="1497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dirty="0">
                    <a:latin typeface="+mn-lt"/>
                  </a:rPr>
                  <a:t>227.15 g TNT</a:t>
                </a:r>
                <a:endParaRPr lang="en-US" altLang="en-US" baseline="-25000" dirty="0">
                  <a:latin typeface="+mn-lt"/>
                </a:endParaRPr>
              </a:p>
            </p:txBody>
          </p:sp>
          <p:sp>
            <p:nvSpPr>
              <p:cNvPr id="34842" name="Line 7"/>
              <p:cNvSpPr>
                <a:spLocks noChangeShapeType="1"/>
              </p:cNvSpPr>
              <p:nvPr/>
            </p:nvSpPr>
            <p:spPr bwMode="auto">
              <a:xfrm flipV="1">
                <a:off x="1023" y="1185"/>
                <a:ext cx="1456" cy="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4839" name="Text Box 8"/>
            <p:cNvSpPr txBox="1">
              <a:spLocks noChangeArrowheads="1"/>
            </p:cNvSpPr>
            <p:nvPr/>
          </p:nvSpPr>
          <p:spPr bwMode="auto">
            <a:xfrm>
              <a:off x="2544" y="996"/>
              <a:ext cx="218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>
                  <a:latin typeface="+mn-lt"/>
                </a:rPr>
                <a:t>× 100%  = 37.01% C</a:t>
              </a:r>
            </a:p>
          </p:txBody>
        </p:sp>
      </p:grpSp>
      <p:grpSp>
        <p:nvGrpSpPr>
          <p:cNvPr id="33801" name="Group 9"/>
          <p:cNvGrpSpPr>
            <a:grpSpLocks/>
          </p:cNvGrpSpPr>
          <p:nvPr/>
        </p:nvGrpSpPr>
        <p:grpSpPr bwMode="auto">
          <a:xfrm>
            <a:off x="3014664" y="2432051"/>
            <a:ext cx="5800725" cy="1063625"/>
            <a:chOff x="964" y="829"/>
            <a:chExt cx="3654" cy="670"/>
          </a:xfrm>
        </p:grpSpPr>
        <p:grpSp>
          <p:nvGrpSpPr>
            <p:cNvPr id="34833" name="Group 10"/>
            <p:cNvGrpSpPr>
              <a:grpSpLocks/>
            </p:cNvGrpSpPr>
            <p:nvPr/>
          </p:nvGrpSpPr>
          <p:grpSpPr bwMode="auto">
            <a:xfrm>
              <a:off x="964" y="829"/>
              <a:ext cx="1515" cy="670"/>
              <a:chOff x="964" y="829"/>
              <a:chExt cx="1515" cy="670"/>
            </a:xfrm>
          </p:grpSpPr>
          <p:sp>
            <p:nvSpPr>
              <p:cNvPr id="34835" name="Text Box 11"/>
              <p:cNvSpPr txBox="1">
                <a:spLocks noChangeArrowheads="1"/>
              </p:cNvSpPr>
              <p:nvPr/>
            </p:nvSpPr>
            <p:spPr bwMode="auto">
              <a:xfrm>
                <a:off x="1191" y="829"/>
                <a:ext cx="977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dirty="0">
                    <a:latin typeface="+mn-lt"/>
                  </a:rPr>
                  <a:t>5.05 g H</a:t>
                </a:r>
                <a:endParaRPr lang="en-US" altLang="en-US" baseline="-25000" dirty="0">
                  <a:latin typeface="+mn-lt"/>
                </a:endParaRPr>
              </a:p>
            </p:txBody>
          </p:sp>
          <p:sp>
            <p:nvSpPr>
              <p:cNvPr id="34836" name="Text Box 12"/>
              <p:cNvSpPr txBox="1">
                <a:spLocks noChangeArrowheads="1"/>
              </p:cNvSpPr>
              <p:nvPr/>
            </p:nvSpPr>
            <p:spPr bwMode="auto">
              <a:xfrm>
                <a:off x="964" y="1131"/>
                <a:ext cx="1497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>
                    <a:latin typeface="+mn-lt"/>
                  </a:rPr>
                  <a:t>227.15 g TNT</a:t>
                </a:r>
                <a:endParaRPr lang="en-US" altLang="en-US" baseline="-25000">
                  <a:latin typeface="+mn-lt"/>
                </a:endParaRPr>
              </a:p>
            </p:txBody>
          </p:sp>
          <p:sp>
            <p:nvSpPr>
              <p:cNvPr id="34837" name="Line 13"/>
              <p:cNvSpPr>
                <a:spLocks noChangeShapeType="1"/>
              </p:cNvSpPr>
              <p:nvPr/>
            </p:nvSpPr>
            <p:spPr bwMode="auto">
              <a:xfrm flipV="1">
                <a:off x="1023" y="1185"/>
                <a:ext cx="1456" cy="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4834" name="Text Box 14"/>
            <p:cNvSpPr txBox="1">
              <a:spLocks noChangeArrowheads="1"/>
            </p:cNvSpPr>
            <p:nvPr/>
          </p:nvSpPr>
          <p:spPr bwMode="auto">
            <a:xfrm>
              <a:off x="2544" y="996"/>
              <a:ext cx="207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>
                  <a:latin typeface="+mn-lt"/>
                </a:rPr>
                <a:t>× 100%  = 2.22% H</a:t>
              </a:r>
            </a:p>
          </p:txBody>
        </p:sp>
      </p:grpSp>
      <p:grpSp>
        <p:nvGrpSpPr>
          <p:cNvPr id="33807" name="Group 15"/>
          <p:cNvGrpSpPr>
            <a:grpSpLocks/>
          </p:cNvGrpSpPr>
          <p:nvPr/>
        </p:nvGrpSpPr>
        <p:grpSpPr bwMode="auto">
          <a:xfrm>
            <a:off x="2913064" y="3692526"/>
            <a:ext cx="6018213" cy="1063625"/>
            <a:chOff x="964" y="829"/>
            <a:chExt cx="3791" cy="670"/>
          </a:xfrm>
        </p:grpSpPr>
        <p:grpSp>
          <p:nvGrpSpPr>
            <p:cNvPr id="34828" name="Group 16"/>
            <p:cNvGrpSpPr>
              <a:grpSpLocks/>
            </p:cNvGrpSpPr>
            <p:nvPr/>
          </p:nvGrpSpPr>
          <p:grpSpPr bwMode="auto">
            <a:xfrm>
              <a:off x="964" y="829"/>
              <a:ext cx="1515" cy="670"/>
              <a:chOff x="964" y="829"/>
              <a:chExt cx="1515" cy="670"/>
            </a:xfrm>
          </p:grpSpPr>
          <p:sp>
            <p:nvSpPr>
              <p:cNvPr id="34830" name="Text Box 17"/>
              <p:cNvSpPr txBox="1">
                <a:spLocks noChangeArrowheads="1"/>
              </p:cNvSpPr>
              <p:nvPr/>
            </p:nvSpPr>
            <p:spPr bwMode="auto">
              <a:xfrm>
                <a:off x="1191" y="829"/>
                <a:ext cx="1113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>
                    <a:latin typeface="+mn-lt"/>
                  </a:rPr>
                  <a:t>42.03 g N</a:t>
                </a:r>
                <a:endParaRPr lang="en-US" altLang="en-US" baseline="-25000">
                  <a:latin typeface="+mn-lt"/>
                </a:endParaRPr>
              </a:p>
            </p:txBody>
          </p:sp>
          <p:sp>
            <p:nvSpPr>
              <p:cNvPr id="34831" name="Text Box 18"/>
              <p:cNvSpPr txBox="1">
                <a:spLocks noChangeArrowheads="1"/>
              </p:cNvSpPr>
              <p:nvPr/>
            </p:nvSpPr>
            <p:spPr bwMode="auto">
              <a:xfrm>
                <a:off x="964" y="1131"/>
                <a:ext cx="1497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>
                    <a:latin typeface="+mn-lt"/>
                  </a:rPr>
                  <a:t>227.15 g TNT</a:t>
                </a:r>
                <a:endParaRPr lang="en-US" altLang="en-US" baseline="-25000">
                  <a:latin typeface="+mn-lt"/>
                </a:endParaRPr>
              </a:p>
            </p:txBody>
          </p:sp>
          <p:sp>
            <p:nvSpPr>
              <p:cNvPr id="34832" name="Line 19"/>
              <p:cNvSpPr>
                <a:spLocks noChangeShapeType="1"/>
              </p:cNvSpPr>
              <p:nvPr/>
            </p:nvSpPr>
            <p:spPr bwMode="auto">
              <a:xfrm flipV="1">
                <a:off x="1023" y="1185"/>
                <a:ext cx="1456" cy="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4829" name="Text Box 20"/>
            <p:cNvSpPr txBox="1">
              <a:spLocks noChangeArrowheads="1"/>
            </p:cNvSpPr>
            <p:nvPr/>
          </p:nvSpPr>
          <p:spPr bwMode="auto">
            <a:xfrm>
              <a:off x="2544" y="996"/>
              <a:ext cx="221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dirty="0">
                  <a:latin typeface="+mn-lt"/>
                </a:rPr>
                <a:t>× 100%  = 18.50% N</a:t>
              </a:r>
            </a:p>
          </p:txBody>
        </p:sp>
      </p:grpSp>
      <p:grpSp>
        <p:nvGrpSpPr>
          <p:cNvPr id="33813" name="Group 21"/>
          <p:cNvGrpSpPr>
            <a:grpSpLocks/>
          </p:cNvGrpSpPr>
          <p:nvPr/>
        </p:nvGrpSpPr>
        <p:grpSpPr bwMode="auto">
          <a:xfrm>
            <a:off x="2913063" y="4954589"/>
            <a:ext cx="6026150" cy="1063625"/>
            <a:chOff x="964" y="829"/>
            <a:chExt cx="3796" cy="670"/>
          </a:xfrm>
        </p:grpSpPr>
        <p:grpSp>
          <p:nvGrpSpPr>
            <p:cNvPr id="34823" name="Group 22"/>
            <p:cNvGrpSpPr>
              <a:grpSpLocks/>
            </p:cNvGrpSpPr>
            <p:nvPr/>
          </p:nvGrpSpPr>
          <p:grpSpPr bwMode="auto">
            <a:xfrm>
              <a:off x="964" y="829"/>
              <a:ext cx="1515" cy="670"/>
              <a:chOff x="964" y="829"/>
              <a:chExt cx="1515" cy="670"/>
            </a:xfrm>
          </p:grpSpPr>
          <p:sp>
            <p:nvSpPr>
              <p:cNvPr id="34825" name="Text Box 23"/>
              <p:cNvSpPr txBox="1">
                <a:spLocks noChangeArrowheads="1"/>
              </p:cNvSpPr>
              <p:nvPr/>
            </p:nvSpPr>
            <p:spPr bwMode="auto">
              <a:xfrm>
                <a:off x="1191" y="829"/>
                <a:ext cx="1118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>
                    <a:latin typeface="+mn-lt"/>
                  </a:rPr>
                  <a:t>96.00 g O</a:t>
                </a:r>
                <a:endParaRPr lang="en-US" altLang="en-US" baseline="-25000">
                  <a:latin typeface="+mn-lt"/>
                </a:endParaRPr>
              </a:p>
            </p:txBody>
          </p:sp>
          <p:sp>
            <p:nvSpPr>
              <p:cNvPr id="34826" name="Text Box 24"/>
              <p:cNvSpPr txBox="1">
                <a:spLocks noChangeArrowheads="1"/>
              </p:cNvSpPr>
              <p:nvPr/>
            </p:nvSpPr>
            <p:spPr bwMode="auto">
              <a:xfrm>
                <a:off x="964" y="1131"/>
                <a:ext cx="1497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>
                    <a:latin typeface="+mn-lt"/>
                  </a:rPr>
                  <a:t>227.15 g TNT</a:t>
                </a:r>
                <a:endParaRPr lang="en-US" altLang="en-US" baseline="-25000">
                  <a:latin typeface="+mn-lt"/>
                </a:endParaRPr>
              </a:p>
            </p:txBody>
          </p:sp>
          <p:sp>
            <p:nvSpPr>
              <p:cNvPr id="34827" name="Line 25"/>
              <p:cNvSpPr>
                <a:spLocks noChangeShapeType="1"/>
              </p:cNvSpPr>
              <p:nvPr/>
            </p:nvSpPr>
            <p:spPr bwMode="auto">
              <a:xfrm flipV="1">
                <a:off x="1023" y="1185"/>
                <a:ext cx="1456" cy="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4824" name="Text Box 26"/>
            <p:cNvSpPr txBox="1">
              <a:spLocks noChangeArrowheads="1"/>
            </p:cNvSpPr>
            <p:nvPr/>
          </p:nvSpPr>
          <p:spPr bwMode="auto">
            <a:xfrm>
              <a:off x="2544" y="996"/>
              <a:ext cx="221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>
                  <a:latin typeface="+mn-lt"/>
                </a:rPr>
                <a:t>× 100%  = 42.26% 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867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438"/>
            <a:ext cx="82296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Empirical Formulas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214439"/>
            <a:ext cx="8775700" cy="4911725"/>
          </a:xfrm>
        </p:spPr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b="1" i="1" u="sng" smtClean="0"/>
              <a:t>empirical formula</a:t>
            </a:r>
            <a:r>
              <a:rPr lang="en-US" altLang="en-US" b="1" smtClean="0"/>
              <a:t> </a:t>
            </a:r>
            <a:r>
              <a:rPr lang="en-US" altLang="en-US" smtClean="0"/>
              <a:t>of a compound is the simplest whole number ratio of ions in a formula unit or atoms of each element in a molecule.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The molecular formula of benzene is C</a:t>
            </a:r>
            <a:r>
              <a:rPr lang="en-US" altLang="en-US" baseline="-25000" smtClean="0"/>
              <a:t>6</a:t>
            </a:r>
            <a:r>
              <a:rPr lang="en-US" altLang="en-US" smtClean="0"/>
              <a:t>H</a:t>
            </a:r>
            <a:r>
              <a:rPr lang="en-US" altLang="en-US" baseline="-25000" smtClean="0"/>
              <a:t>6</a:t>
            </a:r>
            <a:endParaRPr lang="en-US" altLang="en-US" smtClean="0"/>
          </a:p>
          <a:p>
            <a:pPr lvl="1" eaLnBrk="1" hangingPunct="1">
              <a:spcBef>
                <a:spcPct val="50000"/>
              </a:spcBef>
            </a:pPr>
            <a:r>
              <a:rPr lang="en-US" altLang="en-US" sz="3200"/>
              <a:t>The empirical formula of benzene is CH.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The molecular formula of octane is C</a:t>
            </a:r>
            <a:r>
              <a:rPr lang="en-US" altLang="en-US" baseline="-25000" smtClean="0"/>
              <a:t>8</a:t>
            </a:r>
            <a:r>
              <a:rPr lang="en-US" altLang="en-US" smtClean="0"/>
              <a:t>H</a:t>
            </a:r>
            <a:r>
              <a:rPr lang="en-US" altLang="en-US" baseline="-25000" smtClean="0"/>
              <a:t>18</a:t>
            </a:r>
            <a:endParaRPr lang="en-US" altLang="en-US" smtClean="0"/>
          </a:p>
          <a:p>
            <a:pPr lvl="1" eaLnBrk="1" hangingPunct="1">
              <a:spcBef>
                <a:spcPct val="50000"/>
              </a:spcBef>
            </a:pPr>
            <a:r>
              <a:rPr lang="en-US" altLang="en-US" sz="3200"/>
              <a:t>The empirical formula of octane is C</a:t>
            </a:r>
            <a:r>
              <a:rPr lang="en-US" altLang="en-US" sz="3200" baseline="-25000"/>
              <a:t>4</a:t>
            </a:r>
            <a:r>
              <a:rPr lang="en-US" altLang="en-US" sz="3200"/>
              <a:t>H</a:t>
            </a:r>
            <a:r>
              <a:rPr lang="en-US" altLang="en-US" sz="3200" baseline="-25000"/>
              <a:t>9</a:t>
            </a:r>
            <a:r>
              <a:rPr lang="en-US" altLang="en-US" sz="32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538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438"/>
            <a:ext cx="82296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Calculating Gas Density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214438"/>
            <a:ext cx="8775700" cy="3440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What is the density of ammonia gas, NH</a:t>
            </a:r>
            <a:r>
              <a:rPr lang="en-US" altLang="en-US" baseline="-25000" smtClean="0"/>
              <a:t>3</a:t>
            </a:r>
            <a:r>
              <a:rPr lang="en-US" altLang="en-US" smtClean="0"/>
              <a:t>, at STP? N= 14.01 g; H = 1.01 g.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First we need the molar mass for ammonia;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14.01 + 3(1.01) = 17.04 g/mol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The molar volume NH</a:t>
            </a:r>
            <a:r>
              <a:rPr lang="en-US" altLang="en-US" baseline="-25000" smtClean="0"/>
              <a:t>3</a:t>
            </a:r>
            <a:r>
              <a:rPr lang="en-US" altLang="en-US" smtClean="0"/>
              <a:t> at STP is 22.4 L/mol.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Density is mass/volume: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3887789" y="5029200"/>
            <a:ext cx="4378325" cy="1143000"/>
            <a:chOff x="1435" y="2997"/>
            <a:chExt cx="2758" cy="720"/>
          </a:xfrm>
        </p:grpSpPr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2766" y="3189"/>
              <a:ext cx="142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800" dirty="0">
                  <a:latin typeface="+mn-lt"/>
                </a:rPr>
                <a:t>=  0.761 g/L</a:t>
              </a:r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1435" y="2997"/>
              <a:ext cx="123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800" dirty="0">
                  <a:latin typeface="+mn-lt"/>
                </a:rPr>
                <a:t>17.04 g/</a:t>
              </a:r>
              <a:r>
                <a:rPr lang="en-US" altLang="en-US" sz="2800" dirty="0" err="1">
                  <a:latin typeface="+mn-lt"/>
                </a:rPr>
                <a:t>mol</a:t>
              </a:r>
              <a:endParaRPr lang="en-US" altLang="en-US" sz="2800" baseline="-25000" dirty="0">
                <a:latin typeface="+mn-lt"/>
              </a:endParaRP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1479" y="3387"/>
              <a:ext cx="110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800" dirty="0">
                  <a:latin typeface="+mn-lt"/>
                </a:rPr>
                <a:t>22.4 L/</a:t>
              </a:r>
              <a:r>
                <a:rPr lang="en-US" altLang="en-US" sz="2800" dirty="0" err="1">
                  <a:latin typeface="+mn-lt"/>
                </a:rPr>
                <a:t>mol</a:t>
              </a:r>
              <a:endParaRPr lang="en-US" altLang="en-US" sz="2800" baseline="-25000" dirty="0">
                <a:latin typeface="+mn-lt"/>
              </a:endParaRPr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>
              <a:off x="1439" y="3329"/>
              <a:ext cx="1192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 flipV="1">
              <a:off x="2207" y="3114"/>
              <a:ext cx="402" cy="13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 flipV="1">
              <a:off x="2178" y="3385"/>
              <a:ext cx="402" cy="13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115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438"/>
            <a:ext cx="82296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Molar Mass of a Gas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214439"/>
            <a:ext cx="8775700" cy="3057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We can also use molar volume to calculate the molar mass of an unknown gas.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1.96 g of an unknown gas occupies 1.00L at STP.  What is the molar mass?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We want g/mol, we have g/L.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3484563" y="4537076"/>
            <a:ext cx="5264150" cy="1063625"/>
            <a:chOff x="1235" y="2858"/>
            <a:chExt cx="3316" cy="670"/>
          </a:xfrm>
        </p:grpSpPr>
        <p:sp>
          <p:nvSpPr>
            <p:cNvPr id="19461" name="Text Box 5"/>
            <p:cNvSpPr txBox="1">
              <a:spLocks noChangeArrowheads="1"/>
            </p:cNvSpPr>
            <p:nvPr/>
          </p:nvSpPr>
          <p:spPr bwMode="auto">
            <a:xfrm>
              <a:off x="1246" y="2858"/>
              <a:ext cx="75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dirty="0">
                  <a:latin typeface="+mn-lt"/>
                </a:rPr>
                <a:t>1.96 g</a:t>
              </a:r>
              <a:endParaRPr lang="en-US" altLang="en-US" baseline="-25000" dirty="0">
                <a:latin typeface="+mn-lt"/>
              </a:endParaRPr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1235" y="3160"/>
              <a:ext cx="74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dirty="0">
                  <a:latin typeface="+mn-lt"/>
                </a:rPr>
                <a:t>1.00 L</a:t>
              </a:r>
              <a:endParaRPr lang="en-US" altLang="en-US" baseline="-25000" dirty="0">
                <a:latin typeface="+mn-lt"/>
              </a:endParaRPr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 flipV="1">
              <a:off x="1256" y="3206"/>
              <a:ext cx="740" cy="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2229" y="2875"/>
              <a:ext cx="74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dirty="0">
                  <a:latin typeface="+mn-lt"/>
                </a:rPr>
                <a:t>22.4 L</a:t>
              </a:r>
              <a:endParaRPr lang="en-US" altLang="en-US" baseline="-25000" dirty="0">
                <a:latin typeface="+mn-lt"/>
              </a:endParaRPr>
            </a:p>
          </p:txBody>
        </p:sp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2215" y="3143"/>
              <a:ext cx="83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dirty="0">
                  <a:latin typeface="+mn-lt"/>
                </a:rPr>
                <a:t>1 mole</a:t>
              </a:r>
              <a:endParaRPr lang="en-US" altLang="en-US" baseline="-25000" dirty="0">
                <a:latin typeface="+mn-lt"/>
              </a:endParaRPr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 flipV="1">
              <a:off x="2287" y="3198"/>
              <a:ext cx="693" cy="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1981" y="3009"/>
              <a:ext cx="26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×</a:t>
              </a:r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 flipV="1">
              <a:off x="2799" y="2996"/>
              <a:ext cx="134" cy="14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 flipV="1">
              <a:off x="1785" y="3266"/>
              <a:ext cx="168" cy="19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Text Box 14"/>
            <p:cNvSpPr txBox="1">
              <a:spLocks noChangeArrowheads="1"/>
            </p:cNvSpPr>
            <p:nvPr/>
          </p:nvSpPr>
          <p:spPr bwMode="auto">
            <a:xfrm>
              <a:off x="3036" y="3009"/>
              <a:ext cx="151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dirty="0">
                  <a:latin typeface="+mn-lt"/>
                </a:rPr>
                <a:t>=  43.9 g/</a:t>
              </a:r>
              <a:r>
                <a:rPr lang="en-US" altLang="en-US" dirty="0" err="1">
                  <a:latin typeface="+mn-lt"/>
                </a:rPr>
                <a:t>mol</a:t>
              </a:r>
              <a:endParaRPr lang="en-US" altLang="en-US" baseline="-250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845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438"/>
            <a:ext cx="82296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Mole Unit Factors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214439"/>
            <a:ext cx="8775700" cy="4911725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We now have three interpretations for the mole: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3200"/>
              <a:t>1 </a:t>
            </a:r>
            <a:r>
              <a:rPr lang="en-US" altLang="en-US" sz="3200" i="1"/>
              <a:t>mol</a:t>
            </a:r>
            <a:r>
              <a:rPr lang="en-US" altLang="en-US" sz="3200"/>
              <a:t> = 6.02 </a:t>
            </a:r>
            <a:r>
              <a:rPr lang="en-US" altLang="en-US" sz="3200">
                <a:cs typeface="Times New Roman" panose="02020603050405020304" pitchFamily="18" charset="0"/>
              </a:rPr>
              <a:t>×</a:t>
            </a:r>
            <a:r>
              <a:rPr lang="en-US" altLang="en-US" sz="3200"/>
              <a:t> 10</a:t>
            </a:r>
            <a:r>
              <a:rPr lang="en-US" altLang="en-US" sz="3200" baseline="30000"/>
              <a:t>23</a:t>
            </a:r>
            <a:r>
              <a:rPr lang="en-US" altLang="en-US" sz="3200"/>
              <a:t> particles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3200"/>
              <a:t>1 </a:t>
            </a:r>
            <a:r>
              <a:rPr lang="en-US" altLang="en-US" sz="3200" i="1"/>
              <a:t>mol</a:t>
            </a:r>
            <a:r>
              <a:rPr lang="en-US" altLang="en-US" sz="3200"/>
              <a:t> = molar mass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3200"/>
              <a:t>1 </a:t>
            </a:r>
            <a:r>
              <a:rPr lang="en-US" altLang="en-US" sz="3200" i="1"/>
              <a:t>mol</a:t>
            </a:r>
            <a:r>
              <a:rPr lang="en-US" altLang="en-US" sz="3200"/>
              <a:t> = 22.4 L at STP for a gas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This gives us 3 unit factors to use to convert between moles, particles, mass, and volume.</a:t>
            </a:r>
          </a:p>
        </p:txBody>
      </p:sp>
    </p:spTree>
    <p:extLst>
      <p:ext uri="{BB962C8B-B14F-4D97-AF65-F5344CB8AC3E}">
        <p14:creationId xmlns:p14="http://schemas.microsoft.com/office/powerpoint/2010/main" val="389672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438"/>
            <a:ext cx="82296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Mole-Volume Calculation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214439"/>
            <a:ext cx="8775700" cy="2579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A sample of methane, CH</a:t>
            </a:r>
            <a:r>
              <a:rPr lang="en-US" altLang="en-US" baseline="-25000" smtClean="0"/>
              <a:t>4</a:t>
            </a:r>
            <a:r>
              <a:rPr lang="en-US" altLang="en-US" smtClean="0"/>
              <a:t>, occupies 4.50 L at STP.  How many moles of methane are present?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We want moles, we have volume.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Use molar volume of a gas: 1 mol = 22.4 L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2012950" y="4343401"/>
            <a:ext cx="8256588" cy="1063625"/>
            <a:chOff x="319" y="2540"/>
            <a:chExt cx="4821" cy="670"/>
          </a:xfrm>
        </p:grpSpPr>
        <p:grpSp>
          <p:nvGrpSpPr>
            <p:cNvPr id="21509" name="Group 5"/>
            <p:cNvGrpSpPr>
              <a:grpSpLocks/>
            </p:cNvGrpSpPr>
            <p:nvPr/>
          </p:nvGrpSpPr>
          <p:grpSpPr bwMode="auto">
            <a:xfrm>
              <a:off x="319" y="2691"/>
              <a:ext cx="1577" cy="365"/>
              <a:chOff x="319" y="2712"/>
              <a:chExt cx="1577" cy="365"/>
            </a:xfrm>
          </p:grpSpPr>
          <p:sp>
            <p:nvSpPr>
              <p:cNvPr id="21517" name="Text Box 6"/>
              <p:cNvSpPr txBox="1">
                <a:spLocks noChangeArrowheads="1"/>
              </p:cNvSpPr>
              <p:nvPr/>
            </p:nvSpPr>
            <p:spPr bwMode="auto">
              <a:xfrm>
                <a:off x="319" y="2712"/>
                <a:ext cx="1577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dirty="0">
                    <a:latin typeface="+mn-lt"/>
                  </a:rPr>
                  <a:t>4.50 L CH</a:t>
                </a:r>
                <a:r>
                  <a:rPr lang="en-US" altLang="en-US" baseline="-25000" dirty="0">
                    <a:latin typeface="+mn-lt"/>
                  </a:rPr>
                  <a:t>4</a:t>
                </a:r>
                <a:r>
                  <a:rPr lang="en-US" altLang="en-US" dirty="0">
                    <a:latin typeface="+mn-lt"/>
                  </a:rPr>
                  <a:t> ×</a:t>
                </a:r>
              </a:p>
            </p:txBody>
          </p:sp>
          <p:sp>
            <p:nvSpPr>
              <p:cNvPr id="21518" name="Line 7"/>
              <p:cNvSpPr>
                <a:spLocks noChangeShapeType="1"/>
              </p:cNvSpPr>
              <p:nvPr/>
            </p:nvSpPr>
            <p:spPr bwMode="auto">
              <a:xfrm flipV="1">
                <a:off x="897" y="2804"/>
                <a:ext cx="644" cy="180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10" name="Text Box 8"/>
            <p:cNvSpPr txBox="1">
              <a:spLocks noChangeArrowheads="1"/>
            </p:cNvSpPr>
            <p:nvPr/>
          </p:nvSpPr>
          <p:spPr bwMode="auto">
            <a:xfrm>
              <a:off x="3196" y="2691"/>
              <a:ext cx="194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dirty="0">
                  <a:latin typeface="+mn-lt"/>
                </a:rPr>
                <a:t>=  0.201 </a:t>
              </a:r>
              <a:r>
                <a:rPr lang="en-US" altLang="en-US" dirty="0" err="1">
                  <a:latin typeface="+mn-lt"/>
                </a:rPr>
                <a:t>mol</a:t>
              </a:r>
              <a:r>
                <a:rPr lang="en-US" altLang="en-US" dirty="0">
                  <a:latin typeface="+mn-lt"/>
                </a:rPr>
                <a:t> CH</a:t>
              </a:r>
              <a:r>
                <a:rPr lang="en-US" altLang="en-US" baseline="-25000" dirty="0">
                  <a:latin typeface="+mn-lt"/>
                </a:rPr>
                <a:t>4</a:t>
              </a:r>
              <a:endParaRPr lang="en-US" altLang="en-US" dirty="0">
                <a:latin typeface="+mn-lt"/>
              </a:endParaRPr>
            </a:p>
          </p:txBody>
        </p:sp>
        <p:grpSp>
          <p:nvGrpSpPr>
            <p:cNvPr id="21511" name="Group 9"/>
            <p:cNvGrpSpPr>
              <a:grpSpLocks/>
            </p:cNvGrpSpPr>
            <p:nvPr/>
          </p:nvGrpSpPr>
          <p:grpSpPr bwMode="auto">
            <a:xfrm>
              <a:off x="1885" y="2540"/>
              <a:ext cx="1240" cy="670"/>
              <a:chOff x="1841" y="2540"/>
              <a:chExt cx="1240" cy="670"/>
            </a:xfrm>
          </p:grpSpPr>
          <p:grpSp>
            <p:nvGrpSpPr>
              <p:cNvPr id="21512" name="Group 10"/>
              <p:cNvGrpSpPr>
                <a:grpSpLocks/>
              </p:cNvGrpSpPr>
              <p:nvPr/>
            </p:nvGrpSpPr>
            <p:grpSpPr bwMode="auto">
              <a:xfrm>
                <a:off x="1841" y="2540"/>
                <a:ext cx="1240" cy="670"/>
                <a:chOff x="1841" y="2540"/>
                <a:chExt cx="1240" cy="670"/>
              </a:xfrm>
            </p:grpSpPr>
            <p:sp>
              <p:nvSpPr>
                <p:cNvPr id="2151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880" y="2540"/>
                  <a:ext cx="1071" cy="3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altLang="en-US" dirty="0">
                      <a:latin typeface="+mn-lt"/>
                    </a:rPr>
                    <a:t>1 </a:t>
                  </a:r>
                  <a:r>
                    <a:rPr lang="en-US" altLang="en-US" dirty="0" err="1">
                      <a:latin typeface="+mn-lt"/>
                    </a:rPr>
                    <a:t>mol</a:t>
                  </a:r>
                  <a:r>
                    <a:rPr lang="en-US" altLang="en-US" dirty="0">
                      <a:latin typeface="+mn-lt"/>
                    </a:rPr>
                    <a:t> CH</a:t>
                  </a:r>
                  <a:r>
                    <a:rPr lang="en-US" altLang="en-US" baseline="-25000" dirty="0">
                      <a:latin typeface="+mn-lt"/>
                    </a:rPr>
                    <a:t>4</a:t>
                  </a:r>
                </a:p>
              </p:txBody>
            </p:sp>
            <p:sp>
              <p:nvSpPr>
                <p:cNvPr id="2151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41" y="2842"/>
                  <a:ext cx="1103" cy="3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altLang="en-US" dirty="0">
                      <a:latin typeface="+mn-lt"/>
                    </a:rPr>
                    <a:t>22.4 L CH</a:t>
                  </a:r>
                  <a:r>
                    <a:rPr lang="en-US" altLang="en-US" baseline="-25000" dirty="0">
                      <a:latin typeface="+mn-lt"/>
                    </a:rPr>
                    <a:t>4</a:t>
                  </a:r>
                </a:p>
              </p:txBody>
            </p:sp>
            <p:sp>
              <p:nvSpPr>
                <p:cNvPr id="21516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889" y="2880"/>
                  <a:ext cx="1192" cy="1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13" name="Line 14"/>
              <p:cNvSpPr>
                <a:spLocks noChangeShapeType="1"/>
              </p:cNvSpPr>
              <p:nvPr/>
            </p:nvSpPr>
            <p:spPr bwMode="auto">
              <a:xfrm flipV="1">
                <a:off x="2412" y="2942"/>
                <a:ext cx="644" cy="180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3044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438"/>
            <a:ext cx="82296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Mass-Volume Calculation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214439"/>
            <a:ext cx="8775700" cy="4911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What is the mass of 3.36 L of ozone gas, O</a:t>
            </a:r>
            <a:r>
              <a:rPr lang="en-US" altLang="en-US" baseline="-25000" smtClean="0"/>
              <a:t>3</a:t>
            </a:r>
            <a:r>
              <a:rPr lang="en-US" altLang="en-US" smtClean="0"/>
              <a:t>, at STP?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We want mass O</a:t>
            </a:r>
            <a:r>
              <a:rPr lang="en-US" altLang="en-US" baseline="-25000" smtClean="0"/>
              <a:t>3</a:t>
            </a:r>
            <a:r>
              <a:rPr lang="en-US" altLang="en-US" smtClean="0"/>
              <a:t>, we have 3.36 L O</a:t>
            </a:r>
            <a:r>
              <a:rPr lang="en-US" altLang="en-US" baseline="-25000" smtClean="0"/>
              <a:t>3</a:t>
            </a:r>
            <a:r>
              <a:rPr lang="en-US" altLang="en-US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Convert volume to moles then moles to mass: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972051" y="5400676"/>
            <a:ext cx="20040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>
                <a:latin typeface="+mn-lt"/>
              </a:rPr>
              <a:t>= 7.20 g O</a:t>
            </a:r>
            <a:r>
              <a:rPr lang="en-US" altLang="en-US" baseline="-25000" dirty="0">
                <a:latin typeface="+mn-lt"/>
              </a:rPr>
              <a:t>3</a:t>
            </a:r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2811463" y="4040189"/>
            <a:ext cx="6362700" cy="1101725"/>
            <a:chOff x="836" y="2536"/>
            <a:chExt cx="4008" cy="694"/>
          </a:xfrm>
        </p:grpSpPr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836" y="2699"/>
              <a:ext cx="127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dirty="0">
                  <a:latin typeface="+mn-lt"/>
                </a:rPr>
                <a:t>3.36 L O</a:t>
              </a:r>
              <a:r>
                <a:rPr lang="en-US" altLang="en-US" baseline="-25000" dirty="0">
                  <a:latin typeface="+mn-lt"/>
                </a:rPr>
                <a:t>3</a:t>
              </a:r>
              <a:r>
                <a:rPr lang="en-US" altLang="en-US" dirty="0">
                  <a:latin typeface="+mn-lt"/>
                </a:rPr>
                <a:t> ×</a:t>
              </a:r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3344" y="2699"/>
              <a:ext cx="26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×</a:t>
              </a:r>
            </a:p>
          </p:txBody>
        </p:sp>
        <p:grpSp>
          <p:nvGrpSpPr>
            <p:cNvPr id="22536" name="Group 8"/>
            <p:cNvGrpSpPr>
              <a:grpSpLocks/>
            </p:cNvGrpSpPr>
            <p:nvPr/>
          </p:nvGrpSpPr>
          <p:grpSpPr bwMode="auto">
            <a:xfrm>
              <a:off x="2168" y="2536"/>
              <a:ext cx="1066" cy="694"/>
              <a:chOff x="1676" y="2453"/>
              <a:chExt cx="1066" cy="694"/>
            </a:xfrm>
          </p:grpSpPr>
          <p:sp>
            <p:nvSpPr>
              <p:cNvPr id="22545" name="Text Box 9"/>
              <p:cNvSpPr txBox="1">
                <a:spLocks noChangeArrowheads="1"/>
              </p:cNvSpPr>
              <p:nvPr/>
            </p:nvSpPr>
            <p:spPr bwMode="auto">
              <a:xfrm>
                <a:off x="1676" y="2779"/>
                <a:ext cx="1061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dirty="0">
                    <a:latin typeface="+mn-lt"/>
                  </a:rPr>
                  <a:t>22.4 L O</a:t>
                </a:r>
                <a:r>
                  <a:rPr lang="en-US" altLang="en-US" baseline="-25000" dirty="0">
                    <a:latin typeface="+mn-lt"/>
                  </a:rPr>
                  <a:t>3</a:t>
                </a:r>
              </a:p>
            </p:txBody>
          </p:sp>
          <p:sp>
            <p:nvSpPr>
              <p:cNvPr id="22546" name="Text Box 10"/>
              <p:cNvSpPr txBox="1">
                <a:spLocks noChangeArrowheads="1"/>
              </p:cNvSpPr>
              <p:nvPr/>
            </p:nvSpPr>
            <p:spPr bwMode="auto">
              <a:xfrm>
                <a:off x="1715" y="2453"/>
                <a:ext cx="1027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dirty="0">
                    <a:latin typeface="+mn-lt"/>
                  </a:rPr>
                  <a:t>1 </a:t>
                </a:r>
                <a:r>
                  <a:rPr lang="en-US" altLang="en-US" dirty="0" err="1">
                    <a:latin typeface="+mn-lt"/>
                  </a:rPr>
                  <a:t>mol</a:t>
                </a:r>
                <a:r>
                  <a:rPr lang="en-US" altLang="en-US" dirty="0">
                    <a:latin typeface="+mn-lt"/>
                  </a:rPr>
                  <a:t> O</a:t>
                </a:r>
                <a:r>
                  <a:rPr lang="en-US" altLang="en-US" baseline="-25000" dirty="0">
                    <a:latin typeface="+mn-lt"/>
                  </a:rPr>
                  <a:t>3</a:t>
                </a:r>
              </a:p>
            </p:txBody>
          </p:sp>
          <p:sp>
            <p:nvSpPr>
              <p:cNvPr id="22547" name="Line 11"/>
              <p:cNvSpPr>
                <a:spLocks noChangeShapeType="1"/>
              </p:cNvSpPr>
              <p:nvPr/>
            </p:nvSpPr>
            <p:spPr bwMode="auto">
              <a:xfrm>
                <a:off x="1734" y="2813"/>
                <a:ext cx="100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537" name="Group 12"/>
            <p:cNvGrpSpPr>
              <a:grpSpLocks/>
            </p:cNvGrpSpPr>
            <p:nvPr/>
          </p:nvGrpSpPr>
          <p:grpSpPr bwMode="auto">
            <a:xfrm>
              <a:off x="3638" y="2537"/>
              <a:ext cx="1206" cy="693"/>
              <a:chOff x="3864" y="2487"/>
              <a:chExt cx="1206" cy="693"/>
            </a:xfrm>
          </p:grpSpPr>
          <p:sp>
            <p:nvSpPr>
              <p:cNvPr id="22542" name="Text Box 13"/>
              <p:cNvSpPr txBox="1">
                <a:spLocks noChangeArrowheads="1"/>
              </p:cNvSpPr>
              <p:nvPr/>
            </p:nvSpPr>
            <p:spPr bwMode="auto">
              <a:xfrm>
                <a:off x="3864" y="2487"/>
                <a:ext cx="120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dirty="0">
                    <a:latin typeface="+mn-lt"/>
                  </a:rPr>
                  <a:t>48.00 g O</a:t>
                </a:r>
                <a:r>
                  <a:rPr lang="en-US" altLang="en-US" baseline="-25000" dirty="0">
                    <a:latin typeface="+mn-lt"/>
                  </a:rPr>
                  <a:t>3</a:t>
                </a:r>
              </a:p>
            </p:txBody>
          </p:sp>
          <p:sp>
            <p:nvSpPr>
              <p:cNvPr id="22543" name="Text Box 14"/>
              <p:cNvSpPr txBox="1">
                <a:spLocks noChangeArrowheads="1"/>
              </p:cNvSpPr>
              <p:nvPr/>
            </p:nvSpPr>
            <p:spPr bwMode="auto">
              <a:xfrm>
                <a:off x="3921" y="2812"/>
                <a:ext cx="108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dirty="0">
                    <a:latin typeface="+mn-lt"/>
                  </a:rPr>
                  <a:t>1 </a:t>
                </a:r>
                <a:r>
                  <a:rPr lang="en-US" altLang="en-US" dirty="0" err="1">
                    <a:latin typeface="+mn-lt"/>
                  </a:rPr>
                  <a:t>mol</a:t>
                </a:r>
                <a:r>
                  <a:rPr lang="en-US" altLang="en-US" dirty="0">
                    <a:latin typeface="+mn-lt"/>
                  </a:rPr>
                  <a:t> O</a:t>
                </a:r>
                <a:r>
                  <a:rPr lang="en-US" altLang="en-US" baseline="-25000" dirty="0">
                    <a:latin typeface="+mn-lt"/>
                  </a:rPr>
                  <a:t>3</a:t>
                </a:r>
                <a:r>
                  <a:rPr lang="en-US" altLang="en-US" dirty="0">
                    <a:latin typeface="+mn-lt"/>
                  </a:rPr>
                  <a:t> </a:t>
                </a:r>
              </a:p>
            </p:txBody>
          </p:sp>
          <p:sp>
            <p:nvSpPr>
              <p:cNvPr id="22544" name="Line 15"/>
              <p:cNvSpPr>
                <a:spLocks noChangeShapeType="1"/>
              </p:cNvSpPr>
              <p:nvPr/>
            </p:nvSpPr>
            <p:spPr bwMode="auto">
              <a:xfrm>
                <a:off x="3930" y="2843"/>
                <a:ext cx="108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8" name="Line 16"/>
            <p:cNvSpPr>
              <a:spLocks noChangeShapeType="1"/>
            </p:cNvSpPr>
            <p:nvPr/>
          </p:nvSpPr>
          <p:spPr bwMode="auto">
            <a:xfrm>
              <a:off x="1419" y="2818"/>
              <a:ext cx="471" cy="20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Line 17"/>
            <p:cNvSpPr>
              <a:spLocks noChangeShapeType="1"/>
            </p:cNvSpPr>
            <p:nvPr/>
          </p:nvSpPr>
          <p:spPr bwMode="auto">
            <a:xfrm>
              <a:off x="2755" y="2985"/>
              <a:ext cx="495" cy="18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Line 18"/>
            <p:cNvSpPr>
              <a:spLocks noChangeShapeType="1"/>
            </p:cNvSpPr>
            <p:nvPr/>
          </p:nvSpPr>
          <p:spPr bwMode="auto">
            <a:xfrm flipH="1">
              <a:off x="3947" y="2985"/>
              <a:ext cx="745" cy="189"/>
            </a:xfrm>
            <a:prstGeom prst="line">
              <a:avLst/>
            </a:prstGeom>
            <a:noFill/>
            <a:ln w="38100">
              <a:solidFill>
                <a:srgbClr val="20DE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Line 19"/>
            <p:cNvSpPr>
              <a:spLocks noChangeShapeType="1"/>
            </p:cNvSpPr>
            <p:nvPr/>
          </p:nvSpPr>
          <p:spPr bwMode="auto">
            <a:xfrm flipH="1">
              <a:off x="2445" y="2614"/>
              <a:ext cx="782" cy="206"/>
            </a:xfrm>
            <a:prstGeom prst="line">
              <a:avLst/>
            </a:prstGeom>
            <a:noFill/>
            <a:ln w="38100">
              <a:solidFill>
                <a:srgbClr val="20DE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703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438"/>
            <a:ext cx="82296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Molecule-Volume Calculation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214438"/>
            <a:ext cx="8775700" cy="29892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How many molecules of hydrogen gas, H</a:t>
            </a:r>
            <a:r>
              <a:rPr lang="en-US" altLang="en-US" baseline="-25000" smtClean="0"/>
              <a:t>2</a:t>
            </a:r>
            <a:r>
              <a:rPr lang="en-US" altLang="en-US" smtClean="0"/>
              <a:t>, occupy 0.500 L at STP?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We want molecules H</a:t>
            </a:r>
            <a:r>
              <a:rPr lang="en-US" altLang="en-US" baseline="-25000" smtClean="0"/>
              <a:t>2</a:t>
            </a:r>
            <a:r>
              <a:rPr lang="en-US" altLang="en-US" smtClean="0"/>
              <a:t>, we have 0.500 L H</a:t>
            </a:r>
            <a:r>
              <a:rPr lang="en-US" altLang="en-US" baseline="-25000" smtClean="0"/>
              <a:t>2</a:t>
            </a:r>
            <a:r>
              <a:rPr lang="en-US" altLang="en-US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Convert volume to moles and then moles to molecules: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1981200" y="4051300"/>
            <a:ext cx="7863880" cy="1016000"/>
            <a:chOff x="302" y="2586"/>
            <a:chExt cx="4807" cy="640"/>
          </a:xfrm>
        </p:grpSpPr>
        <p:sp>
          <p:nvSpPr>
            <p:cNvPr id="23558" name="Text Box 5"/>
            <p:cNvSpPr txBox="1">
              <a:spLocks noChangeArrowheads="1"/>
            </p:cNvSpPr>
            <p:nvPr/>
          </p:nvSpPr>
          <p:spPr bwMode="auto">
            <a:xfrm>
              <a:off x="302" y="2745"/>
              <a:ext cx="133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2800" dirty="0">
                  <a:latin typeface="+mn-lt"/>
                </a:rPr>
                <a:t>0.500 L H</a:t>
              </a:r>
              <a:r>
                <a:rPr lang="en-US" altLang="en-US" sz="2800" baseline="-25000" dirty="0">
                  <a:latin typeface="+mn-lt"/>
                </a:rPr>
                <a:t>2</a:t>
              </a:r>
              <a:r>
                <a:rPr lang="en-US" altLang="en-US" sz="2800" dirty="0">
                  <a:latin typeface="+mn-lt"/>
                </a:rPr>
                <a:t> ×</a:t>
              </a:r>
            </a:p>
          </p:txBody>
        </p:sp>
        <p:grpSp>
          <p:nvGrpSpPr>
            <p:cNvPr id="23559" name="Group 6"/>
            <p:cNvGrpSpPr>
              <a:grpSpLocks/>
            </p:cNvGrpSpPr>
            <p:nvPr/>
          </p:nvGrpSpPr>
          <p:grpSpPr bwMode="auto">
            <a:xfrm>
              <a:off x="1566" y="2586"/>
              <a:ext cx="931" cy="632"/>
              <a:chOff x="1533" y="2578"/>
              <a:chExt cx="931" cy="632"/>
            </a:xfrm>
          </p:grpSpPr>
          <p:sp>
            <p:nvSpPr>
              <p:cNvPr id="23569" name="Text Box 7"/>
              <p:cNvSpPr txBox="1">
                <a:spLocks noChangeArrowheads="1"/>
              </p:cNvSpPr>
              <p:nvPr/>
            </p:nvSpPr>
            <p:spPr bwMode="auto">
              <a:xfrm>
                <a:off x="1568" y="2578"/>
                <a:ext cx="877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2800" dirty="0">
                    <a:latin typeface="+mn-lt"/>
                  </a:rPr>
                  <a:t>1 </a:t>
                </a:r>
                <a:r>
                  <a:rPr lang="en-US" altLang="en-US" sz="2800" dirty="0" err="1">
                    <a:latin typeface="+mn-lt"/>
                  </a:rPr>
                  <a:t>mol</a:t>
                </a:r>
                <a:r>
                  <a:rPr lang="en-US" altLang="en-US" sz="2800" dirty="0">
                    <a:latin typeface="+mn-lt"/>
                  </a:rPr>
                  <a:t> H</a:t>
                </a:r>
                <a:r>
                  <a:rPr lang="en-US" altLang="en-US" sz="2800" baseline="-25000" dirty="0">
                    <a:latin typeface="+mn-lt"/>
                  </a:rPr>
                  <a:t>2</a:t>
                </a:r>
              </a:p>
            </p:txBody>
          </p:sp>
          <p:sp>
            <p:nvSpPr>
              <p:cNvPr id="23570" name="Text Box 8"/>
              <p:cNvSpPr txBox="1">
                <a:spLocks noChangeArrowheads="1"/>
              </p:cNvSpPr>
              <p:nvPr/>
            </p:nvSpPr>
            <p:spPr bwMode="auto">
              <a:xfrm>
                <a:off x="1533" y="2880"/>
                <a:ext cx="90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2800" dirty="0">
                    <a:latin typeface="+mn-lt"/>
                  </a:rPr>
                  <a:t>22.4 L H</a:t>
                </a:r>
                <a:r>
                  <a:rPr lang="en-US" altLang="en-US" sz="2800" baseline="-25000" dirty="0">
                    <a:latin typeface="+mn-lt"/>
                  </a:rPr>
                  <a:t>2</a:t>
                </a:r>
              </a:p>
            </p:txBody>
          </p:sp>
          <p:sp>
            <p:nvSpPr>
              <p:cNvPr id="23571" name="Line 9"/>
              <p:cNvSpPr>
                <a:spLocks noChangeShapeType="1"/>
              </p:cNvSpPr>
              <p:nvPr/>
            </p:nvSpPr>
            <p:spPr bwMode="auto">
              <a:xfrm flipV="1">
                <a:off x="1598" y="2896"/>
                <a:ext cx="866" cy="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60" name="Group 10"/>
            <p:cNvGrpSpPr>
              <a:grpSpLocks/>
            </p:cNvGrpSpPr>
            <p:nvPr/>
          </p:nvGrpSpPr>
          <p:grpSpPr bwMode="auto">
            <a:xfrm>
              <a:off x="2889" y="2595"/>
              <a:ext cx="2220" cy="631"/>
              <a:chOff x="2889" y="2595"/>
              <a:chExt cx="2220" cy="631"/>
            </a:xfrm>
          </p:grpSpPr>
          <p:sp>
            <p:nvSpPr>
              <p:cNvPr id="23566" name="Text Box 11"/>
              <p:cNvSpPr txBox="1">
                <a:spLocks noChangeArrowheads="1"/>
              </p:cNvSpPr>
              <p:nvPr/>
            </p:nvSpPr>
            <p:spPr bwMode="auto">
              <a:xfrm>
                <a:off x="2889" y="2595"/>
                <a:ext cx="2220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2800" dirty="0">
                    <a:latin typeface="+mn-lt"/>
                  </a:rPr>
                  <a:t>6.02×10</a:t>
                </a:r>
                <a:r>
                  <a:rPr lang="en-US" altLang="en-US" sz="2800" baseline="30000" dirty="0">
                    <a:latin typeface="+mn-lt"/>
                  </a:rPr>
                  <a:t>23</a:t>
                </a:r>
                <a:r>
                  <a:rPr lang="en-US" altLang="en-US" sz="2800" dirty="0">
                    <a:latin typeface="+mn-lt"/>
                  </a:rPr>
                  <a:t> molecules H</a:t>
                </a:r>
                <a:r>
                  <a:rPr lang="en-US" altLang="en-US" sz="2800" baseline="-25000" dirty="0">
                    <a:latin typeface="+mn-lt"/>
                  </a:rPr>
                  <a:t>2</a:t>
                </a:r>
              </a:p>
            </p:txBody>
          </p:sp>
          <p:sp>
            <p:nvSpPr>
              <p:cNvPr id="23567" name="Text Box 12"/>
              <p:cNvSpPr txBox="1">
                <a:spLocks noChangeArrowheads="1"/>
              </p:cNvSpPr>
              <p:nvPr/>
            </p:nvSpPr>
            <p:spPr bwMode="auto">
              <a:xfrm>
                <a:off x="3509" y="2896"/>
                <a:ext cx="98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2800" dirty="0">
                    <a:latin typeface="+mn-lt"/>
                  </a:rPr>
                  <a:t>1 mole H</a:t>
                </a:r>
                <a:r>
                  <a:rPr lang="en-US" altLang="en-US" sz="2800" baseline="-25000" dirty="0">
                    <a:latin typeface="+mn-lt"/>
                  </a:rPr>
                  <a:t>2</a:t>
                </a:r>
              </a:p>
            </p:txBody>
          </p:sp>
          <p:sp>
            <p:nvSpPr>
              <p:cNvPr id="23568" name="Line 13"/>
              <p:cNvSpPr>
                <a:spLocks noChangeShapeType="1"/>
              </p:cNvSpPr>
              <p:nvPr/>
            </p:nvSpPr>
            <p:spPr bwMode="auto">
              <a:xfrm>
                <a:off x="2950" y="2927"/>
                <a:ext cx="2144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61" name="Rectangle 14"/>
            <p:cNvSpPr>
              <a:spLocks noChangeArrowheads="1"/>
            </p:cNvSpPr>
            <p:nvPr/>
          </p:nvSpPr>
          <p:spPr bwMode="auto">
            <a:xfrm>
              <a:off x="2574" y="2729"/>
              <a:ext cx="24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</a:rPr>
                <a:t>×</a:t>
              </a:r>
            </a:p>
          </p:txBody>
        </p:sp>
        <p:sp>
          <p:nvSpPr>
            <p:cNvPr id="23562" name="Line 15"/>
            <p:cNvSpPr>
              <a:spLocks noChangeShapeType="1"/>
            </p:cNvSpPr>
            <p:nvPr/>
          </p:nvSpPr>
          <p:spPr bwMode="auto">
            <a:xfrm flipV="1">
              <a:off x="1832" y="2695"/>
              <a:ext cx="594" cy="12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16"/>
            <p:cNvSpPr>
              <a:spLocks noChangeShapeType="1"/>
            </p:cNvSpPr>
            <p:nvPr/>
          </p:nvSpPr>
          <p:spPr bwMode="auto">
            <a:xfrm flipV="1">
              <a:off x="3730" y="3031"/>
              <a:ext cx="661" cy="11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17"/>
            <p:cNvSpPr>
              <a:spLocks noChangeShapeType="1"/>
            </p:cNvSpPr>
            <p:nvPr/>
          </p:nvSpPr>
          <p:spPr bwMode="auto">
            <a:xfrm>
              <a:off x="2098" y="3007"/>
              <a:ext cx="402" cy="165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18"/>
            <p:cNvSpPr>
              <a:spLocks noChangeShapeType="1"/>
            </p:cNvSpPr>
            <p:nvPr/>
          </p:nvSpPr>
          <p:spPr bwMode="auto">
            <a:xfrm>
              <a:off x="933" y="2853"/>
              <a:ext cx="401" cy="190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3767138" y="5453064"/>
            <a:ext cx="459773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>
                <a:latin typeface="+mn-lt"/>
              </a:rPr>
              <a:t>= 1.34 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×</a:t>
            </a:r>
            <a:r>
              <a:rPr lang="en-US" altLang="en-US" dirty="0">
                <a:latin typeface="+mn-lt"/>
              </a:rPr>
              <a:t> 10</a:t>
            </a:r>
            <a:r>
              <a:rPr lang="en-US" altLang="en-US" baseline="30000" dirty="0">
                <a:latin typeface="+mn-lt"/>
              </a:rPr>
              <a:t>22</a:t>
            </a:r>
            <a:r>
              <a:rPr lang="en-US" altLang="en-US" dirty="0">
                <a:latin typeface="+mn-lt"/>
              </a:rPr>
              <a:t> molecules H</a:t>
            </a:r>
            <a:r>
              <a:rPr lang="en-US" altLang="en-US" baseline="-25000" dirty="0">
                <a:latin typeface="+mn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6171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71650" y="198438"/>
            <a:ext cx="86868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Law of Definite Composition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471614"/>
            <a:ext cx="8775700" cy="4454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The </a:t>
            </a:r>
            <a:r>
              <a:rPr lang="en-US" altLang="en-US" b="1" i="1" u="sng" smtClean="0"/>
              <a:t>law of definite composition</a:t>
            </a:r>
            <a:r>
              <a:rPr lang="en-US" altLang="en-US" smtClean="0"/>
              <a:t> states that “</a:t>
            </a:r>
            <a:r>
              <a:rPr lang="en-US" altLang="en-US" i="1" smtClean="0"/>
              <a:t>compounds always contain the same elements in a constant proportion by mass</a:t>
            </a:r>
            <a:r>
              <a:rPr lang="en-US" altLang="en-US" smtClean="0"/>
              <a:t>”</a:t>
            </a:r>
            <a:r>
              <a:rPr lang="en-US" altLang="en-US" i="1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Sodium chloride (NaCl) is always 39.3% sodium and 60.7% chlorine by mass, no matter what its source.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Water (H</a:t>
            </a:r>
            <a:r>
              <a:rPr lang="en-US" altLang="en-US" baseline="-25000" smtClean="0"/>
              <a:t>2</a:t>
            </a:r>
            <a:r>
              <a:rPr lang="en-US" altLang="en-US" smtClean="0"/>
              <a:t>O) is always  11.2% hydrogen and 88.8% oxygen by mass.</a:t>
            </a:r>
          </a:p>
        </p:txBody>
      </p:sp>
    </p:spTree>
    <p:extLst>
      <p:ext uri="{BB962C8B-B14F-4D97-AF65-F5344CB8AC3E}">
        <p14:creationId xmlns:p14="http://schemas.microsoft.com/office/powerpoint/2010/main" val="11388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14400"/>
            <a:ext cx="8153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76600" y="228600"/>
            <a:ext cx="5715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Law of Definite Composition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057400" y="5222876"/>
            <a:ext cx="8153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A drop of water, a glass of water, and a lake of water all contain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 hydrogen and oxygen in the same percent by mass.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/>
          </a:p>
        </p:txBody>
      </p:sp>
    </p:spTree>
    <p:extLst>
      <p:ext uri="{BB962C8B-B14F-4D97-AF65-F5344CB8AC3E}">
        <p14:creationId xmlns:p14="http://schemas.microsoft.com/office/powerpoint/2010/main" val="69965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1095</Words>
  <Application>Microsoft Office PowerPoint</Application>
  <PresentationFormat>Widescreen</PresentationFormat>
  <Paragraphs>134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Geneva</vt:lpstr>
      <vt:lpstr>Times New Roman</vt:lpstr>
      <vt:lpstr>Office Theme</vt:lpstr>
      <vt:lpstr>Gas Density</vt:lpstr>
      <vt:lpstr>Calculating Gas Density</vt:lpstr>
      <vt:lpstr>Molar Mass of a Gas</vt:lpstr>
      <vt:lpstr>Mole Unit Factors</vt:lpstr>
      <vt:lpstr>Mole-Volume Calculation</vt:lpstr>
      <vt:lpstr>Mass-Volume Calculation</vt:lpstr>
      <vt:lpstr>Molecule-Volume Calculation</vt:lpstr>
      <vt:lpstr>Law of Definite Composition</vt:lpstr>
      <vt:lpstr>PowerPoint Presentation</vt:lpstr>
      <vt:lpstr>Chemical Formulas</vt:lpstr>
      <vt:lpstr>Writing Chemical Formulas</vt:lpstr>
      <vt:lpstr>Interpreting Chemical Formulas</vt:lpstr>
      <vt:lpstr>Percent Composition</vt:lpstr>
      <vt:lpstr>Calculating Percent Composition</vt:lpstr>
      <vt:lpstr>Calculating Percent Composition</vt:lpstr>
      <vt:lpstr>Percent Composition Problem</vt:lpstr>
      <vt:lpstr>Percent Composition of TNT</vt:lpstr>
      <vt:lpstr>Empirical Formulas</vt:lpstr>
    </vt:vector>
  </TitlesOfParts>
  <Company>Gahanna-Jefferson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Density</dc:title>
  <dc:creator>Rodrigo,Kapila</dc:creator>
  <cp:lastModifiedBy>Rodrigo,Kapila</cp:lastModifiedBy>
  <cp:revision>1</cp:revision>
  <dcterms:created xsi:type="dcterms:W3CDTF">2015-10-27T18:12:20Z</dcterms:created>
  <dcterms:modified xsi:type="dcterms:W3CDTF">2015-10-27T18:12:40Z</dcterms:modified>
</cp:coreProperties>
</file>